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Noto Sans CJK KR Light" panose="020B0604020202020204" charset="-128"/>
      <p:regular r:id="rId13"/>
    </p:embeddedFont>
    <p:embeddedFont>
      <p:font typeface="Noto Sans CJK KR Medium" panose="020B0604020202020204" charset="-128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oto Sans CJK KR Regular" panose="020B0604020202020204" charset="-128"/>
      <p:regular r:id="rId19"/>
    </p:embeddedFont>
    <p:embeddedFont>
      <p:font typeface="Noto Sans CJK KR Bold" panose="020B0604020202020204" charset="-128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70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.pn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5" Type="http://schemas.openxmlformats.org/officeDocument/2006/relationships/image" Target="../media/image35.png"/><Relationship Id="rId10" Type="http://schemas.openxmlformats.org/officeDocument/2006/relationships/image" Target="../media/image10.png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4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3600" y="6946900"/>
            <a:ext cx="11480800" cy="1155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98900" y="7340600"/>
            <a:ext cx="10045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sz="2000" b="0" i="0" u="none" strike="noStrike">
                <a:solidFill>
                  <a:srgbClr val="272424"/>
                </a:solidFill>
                <a:ea typeface="Noto Sans CJK KR Regular"/>
              </a:rPr>
              <a:t>전략개발팀</a:t>
            </a:r>
            <a:r>
              <a:rPr lang="en-US" sz="2000" b="0" i="0" u="none" strike="noStrike">
                <a:solidFill>
                  <a:srgbClr val="272424"/>
                </a:solidFill>
                <a:latin typeface="Noto Sans CJK KR Regular"/>
              </a:rPr>
              <a:t>  |  </a:t>
            </a:r>
            <a:r>
              <a:rPr lang="ko-KR" sz="2000" b="0" i="0" u="none" strike="noStrike">
                <a:solidFill>
                  <a:srgbClr val="272424"/>
                </a:solidFill>
                <a:ea typeface="Noto Sans CJK KR Regular"/>
              </a:rPr>
              <a:t>신아림</a:t>
            </a:r>
            <a:r>
              <a:rPr lang="en-US" sz="2000" b="0" i="0" u="none" strike="noStrike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272424"/>
                </a:solidFill>
                <a:ea typeface="Noto Sans CJK KR Regular"/>
              </a:rPr>
              <a:t>선임</a:t>
            </a:r>
            <a:r>
              <a:rPr lang="en-US" sz="2000" b="0" i="0" u="none" strike="noStrike">
                <a:solidFill>
                  <a:srgbClr val="272424"/>
                </a:solidFill>
                <a:latin typeface="Noto Sans CJK KR Regular"/>
              </a:rPr>
              <a:t> 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3000" y="3213100"/>
            <a:ext cx="134620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0100" b="0" i="0" u="none" strike="noStrike" spc="-700">
                <a:solidFill>
                  <a:srgbClr val="272424"/>
                </a:solidFill>
                <a:latin typeface="Noto Sans CJK KR Medium"/>
              </a:rPr>
              <a:t>AI </a:t>
            </a:r>
            <a:r>
              <a:rPr lang="ko-KR" sz="10100" b="0" i="0" u="none" strike="noStrike" spc="-700">
                <a:solidFill>
                  <a:srgbClr val="272424"/>
                </a:solidFill>
                <a:ea typeface="Noto Sans CJK KR Medium"/>
              </a:rPr>
              <a:t>기반</a:t>
            </a:r>
            <a:r>
              <a:rPr lang="en-US" sz="10100" b="0" i="0" u="none" strike="noStrike" spc="-700">
                <a:solidFill>
                  <a:srgbClr val="272424"/>
                </a:solidFill>
                <a:latin typeface="Noto Sans CJK KR Medium"/>
              </a:rPr>
              <a:t> RFP </a:t>
            </a:r>
            <a:r>
              <a:rPr lang="ko-KR" sz="10100" b="0" i="0" u="none" strike="noStrike" spc="-700">
                <a:solidFill>
                  <a:srgbClr val="272424"/>
                </a:solidFill>
                <a:ea typeface="Noto Sans CJK KR Medium"/>
              </a:rPr>
              <a:t>분석</a:t>
            </a:r>
            <a:r>
              <a:rPr lang="en-US" sz="10100" b="0" i="0" u="none" strike="noStrike" spc="-700">
                <a:solidFill>
                  <a:srgbClr val="272424"/>
                </a:solidFill>
                <a:latin typeface="Noto Sans CJK KR Medium"/>
              </a:rPr>
              <a:t> Agent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24400" y="2717800"/>
            <a:ext cx="88265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200">
                <a:solidFill>
                  <a:srgbClr val="8BB2E0"/>
                </a:solidFill>
                <a:latin typeface="Noto Sans CJK KR Medium"/>
              </a:rPr>
              <a:t>MS AI </a:t>
            </a:r>
            <a:r>
              <a:rPr lang="ko-KR" sz="1800" b="0" i="0" u="none" strike="noStrike" spc="200">
                <a:solidFill>
                  <a:srgbClr val="8BB2E0"/>
                </a:solidFill>
                <a:ea typeface="Noto Sans CJK KR Medium"/>
              </a:rPr>
              <a:t>역량강화</a:t>
            </a:r>
            <a:r>
              <a:rPr lang="en-US" sz="1800" b="0" i="0" u="none" strike="noStrike" spc="200">
                <a:solidFill>
                  <a:srgbClr val="8BB2E0"/>
                </a:solidFill>
                <a:latin typeface="Noto Sans CJK KR Medium"/>
              </a:rPr>
              <a:t> </a:t>
            </a:r>
            <a:r>
              <a:rPr lang="ko-KR" sz="1800" b="0" i="0" u="none" strike="noStrike" spc="200">
                <a:solidFill>
                  <a:srgbClr val="8BB2E0"/>
                </a:solidFill>
                <a:ea typeface="Noto Sans CJK KR Medium"/>
              </a:rPr>
              <a:t>교육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200" dirty="0">
                <a:solidFill>
                  <a:srgbClr val="9E9E9E"/>
                </a:solidFill>
                <a:latin typeface="Noto Sans CJK KR Regular"/>
              </a:rPr>
              <a:t>KTDS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4102100"/>
            <a:ext cx="71247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4102100"/>
            <a:ext cx="7124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5346700"/>
            <a:ext cx="7124700" cy="1054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5346700"/>
            <a:ext cx="7124700" cy="1054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6591300"/>
            <a:ext cx="71247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6591300"/>
            <a:ext cx="71247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100" y="7848600"/>
            <a:ext cx="7124700" cy="105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200" y="7848600"/>
            <a:ext cx="7124700" cy="1041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807700" y="81788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해당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제목을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입력해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주세요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2500" y="81407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35300" y="81788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해당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제목을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입력해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주세요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70100" y="81407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07700" y="69342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해당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제목을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입력해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842500" y="68834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35300" y="69342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해당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제목을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입력해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주세요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0100" y="68834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07700" y="56769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해당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제목을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입력해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주세요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42500" y="56388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48000" y="56769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해당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제목을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입력해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70100" y="56388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07700" y="44323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해당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제목을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입력해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주세요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42500" y="438150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035300" y="44323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해당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제목을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입력해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주세요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70100" y="4381500"/>
            <a:ext cx="863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381500" y="21336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TABLE OF CONTENTS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400" y="3022600"/>
            <a:ext cx="5270500" cy="650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022600"/>
            <a:ext cx="5270500" cy="650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alphaModFix amt="34000"/>
          </a:blip>
          <a:stretch>
            <a:fillRect/>
          </a:stretch>
        </p:blipFill>
        <p:spPr>
          <a:xfrm>
            <a:off x="889000" y="3022600"/>
            <a:ext cx="5270500" cy="650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15900" y="3962400"/>
            <a:ext cx="1968500" cy="1968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84200" y="4330700"/>
            <a:ext cx="12446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700" y="3962400"/>
            <a:ext cx="1968500" cy="1968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0" y="4330700"/>
            <a:ext cx="1244600" cy="124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9400" y="3962400"/>
            <a:ext cx="1968500" cy="1968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6637000" y="3403600"/>
            <a:ext cx="457200" cy="457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0972800" y="3403600"/>
            <a:ext cx="457200" cy="457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7700" y="4330700"/>
            <a:ext cx="1244600" cy="1244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5308600" y="3403600"/>
            <a:ext cx="457200" cy="457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2915900" y="7480300"/>
            <a:ext cx="39116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기능점수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(FP)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기반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산정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시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, 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엑셀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템플릿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사용으로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많은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시간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소요</a:t>
            </a:r>
          </a:p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보정계수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해석이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사람마다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상이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  → </a:t>
            </a:r>
            <a:r>
              <a:rPr lang="en-US" sz="1800" b="0" i="0" u="none" strike="noStrike" spc="-100" dirty="0" smtClean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 smtClean="0">
                <a:solidFill>
                  <a:srgbClr val="272424"/>
                </a:solidFill>
                <a:ea typeface="Noto Sans CJK KR Light"/>
              </a:rPr>
              <a:t>경험</a:t>
            </a:r>
            <a:r>
              <a:rPr lang="en-US" sz="1800" b="0" i="0" u="none" strike="noStrike" spc="-100" dirty="0" smtClean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부족한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인력은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산정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신뢰도</a:t>
            </a:r>
            <a:r>
              <a:rPr lang="en-US" sz="1800" b="0" i="0" u="none" strike="noStrike" spc="-100" dirty="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 dirty="0">
                <a:solidFill>
                  <a:srgbClr val="272424"/>
                </a:solidFill>
                <a:ea typeface="Noto Sans CJK KR Light"/>
              </a:rPr>
              <a:t>저하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15900" y="6578600"/>
            <a:ext cx="3937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비용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산정의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어려움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51700" y="7480300"/>
            <a:ext cx="37719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유사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프로젝트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찾기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위해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수작업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탐색</a:t>
            </a:r>
          </a:p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재활용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가능한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문서가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활용되지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않음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51700" y="6578600"/>
            <a:ext cx="3937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프로젝트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재활용의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어려움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87500" y="7480300"/>
            <a:ext cx="3911600" cy="137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수십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~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수백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페이지에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달하는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RFP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문서</a:t>
            </a:r>
          </a:p>
          <a:p>
            <a:pPr marL="342900" lvl="0" indent="-342900" algn="l">
              <a:lnSpc>
                <a:spcPct val="124499"/>
              </a:lnSpc>
              <a:buClr>
                <a:srgbClr val="272424"/>
              </a:buClr>
              <a:buFont typeface="Arial"/>
              <a:buChar char="●"/>
            </a:pP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인력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중심의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분석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  →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많은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시간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소요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  →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사람마다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해석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편차</a:t>
            </a:r>
            <a:r>
              <a:rPr lang="en-US" sz="18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800" b="0" i="0" u="none" strike="noStrike" spc="-100">
                <a:solidFill>
                  <a:srgbClr val="272424"/>
                </a:solidFill>
                <a:ea typeface="Noto Sans CJK KR Light"/>
              </a:rPr>
              <a:t>발생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87500" y="6578600"/>
            <a:ext cx="39370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높은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인력</a:t>
            </a:r>
            <a:r>
              <a:rPr lang="en-US" sz="28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800" b="0" i="0" u="none" strike="noStrike">
                <a:solidFill>
                  <a:srgbClr val="272424"/>
                </a:solidFill>
                <a:ea typeface="Noto Sans CJK KR Medium"/>
              </a:rPr>
              <a:t>의존도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문제에서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찾은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기회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3800" y="1841500"/>
            <a:ext cx="1803400" cy="34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 spc="200">
                <a:solidFill>
                  <a:srgbClr val="9E9E9E"/>
                </a:solidFill>
                <a:latin typeface="Noto Sans CJK KR Regular"/>
              </a:rPr>
              <a:t>KTDS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9400" y="3035300"/>
            <a:ext cx="8356600" cy="648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200" y="4076700"/>
            <a:ext cx="7226300" cy="90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3035300"/>
            <a:ext cx="7861300" cy="648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8200" y="8483600"/>
            <a:ext cx="1574800" cy="469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1900" y="8483600"/>
            <a:ext cx="20447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38200" y="8483600"/>
            <a:ext cx="1574800" cy="469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550900" y="8597900"/>
            <a:ext cx="15367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#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짱편함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04600" y="8597900"/>
            <a:ext cx="20320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#RFP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분석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53600" y="8597900"/>
            <a:ext cx="1536700" cy="24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400" b="0" i="0" u="none" strike="noStrike">
                <a:solidFill>
                  <a:srgbClr val="FFFFFF"/>
                </a:solidFill>
                <a:latin typeface="Noto Sans CJK KR Medium"/>
              </a:rPr>
              <a:t>#OPEN AI </a:t>
            </a:r>
            <a:r>
              <a:rPr lang="ko-KR" sz="1400" b="0" i="0" u="none" strike="noStrike">
                <a:solidFill>
                  <a:srgbClr val="FFFFFF"/>
                </a:solidFill>
                <a:ea typeface="Noto Sans CJK KR Medium"/>
              </a:rPr>
              <a:t>활용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31400" y="5283200"/>
            <a:ext cx="68707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204179"/>
              </a:lnSpc>
              <a:buAutoNum type="arabicPeriod"/>
            </a:pP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RFP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문서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업로드</a:t>
            </a:r>
          </a:p>
          <a:p>
            <a:pPr marL="342900" lvl="0" indent="-342900" algn="l">
              <a:lnSpc>
                <a:spcPct val="204179"/>
              </a:lnSpc>
              <a:buAutoNum type="arabicPeriod"/>
            </a:pP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LLM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요약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및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유사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프로젝트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추천</a:t>
            </a:r>
          </a:p>
          <a:p>
            <a:pPr marL="342900" lvl="0" indent="-342900" algn="l">
              <a:lnSpc>
                <a:spcPct val="204179"/>
              </a:lnSpc>
              <a:buAutoNum type="arabicPeriod"/>
            </a:pP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문서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기반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질문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응답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(RAG)</a:t>
            </a:r>
          </a:p>
          <a:p>
            <a:pPr marL="342900" lvl="0" indent="-342900" algn="l">
              <a:lnSpc>
                <a:spcPct val="204179"/>
              </a:lnSpc>
              <a:buAutoNum type="arabicPeriod"/>
            </a:pP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SW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개발비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보정계수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산정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 (Function Point </a:t>
            </a:r>
            <a:r>
              <a:rPr lang="ko-KR" sz="1700" b="0" i="0" u="none" strike="noStrike" spc="-100">
                <a:solidFill>
                  <a:srgbClr val="272424"/>
                </a:solidFill>
                <a:ea typeface="Noto Sans CJK KR Light"/>
              </a:rPr>
              <a:t>기반</a:t>
            </a:r>
            <a:r>
              <a:rPr lang="en-US" sz="1700" b="0" i="0" u="none" strike="noStrike" spc="-100">
                <a:solidFill>
                  <a:srgbClr val="272424"/>
                </a:solidFill>
                <a:latin typeface="Noto Sans CJK KR Light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06000" y="4330700"/>
            <a:ext cx="68834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AI </a:t>
            </a: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기반의</a:t>
            </a: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 RFP </a:t>
            </a:r>
            <a:r>
              <a:rPr lang="ko-KR" sz="2400" b="0" i="0" u="none" strike="noStrike">
                <a:solidFill>
                  <a:srgbClr val="272424"/>
                </a:solidFill>
                <a:ea typeface="Noto Sans CJK KR Medium"/>
              </a:rPr>
              <a:t>분석</a:t>
            </a:r>
            <a:r>
              <a:rPr lang="en-US" sz="2400" b="0" i="0" u="none" strike="noStrike">
                <a:solidFill>
                  <a:srgbClr val="272424"/>
                </a:solidFill>
                <a:latin typeface="Noto Sans CJK KR Medium"/>
              </a:rPr>
              <a:t> AGENT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38000" y="3581400"/>
            <a:ext cx="28321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KEY POINTS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98900" y="1511300"/>
            <a:ext cx="112395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솔루션의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등장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3800" y="1841500"/>
            <a:ext cx="1803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9300" y="5740400"/>
            <a:ext cx="5334000" cy="377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5727700"/>
            <a:ext cx="5334000" cy="377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9300" y="1612900"/>
            <a:ext cx="5334000" cy="3771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34000"/>
          </a:blip>
          <a:stretch>
            <a:fillRect/>
          </a:stretch>
        </p:blipFill>
        <p:spPr>
          <a:xfrm>
            <a:off x="6477000" y="1612900"/>
            <a:ext cx="5334000" cy="3771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8100" y="6883400"/>
            <a:ext cx="4216400" cy="762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5800" y="6883400"/>
            <a:ext cx="42164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8100" y="2755900"/>
            <a:ext cx="4216400" cy="76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5800" y="2755900"/>
            <a:ext cx="4216400" cy="762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30400" y="6858000"/>
            <a:ext cx="5054600" cy="265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06400" y="3568700"/>
            <a:ext cx="3467100" cy="181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83600" y="3810000"/>
            <a:ext cx="1333500" cy="133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83600" y="8013700"/>
            <a:ext cx="1397000" cy="1435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79500" y="8013700"/>
            <a:ext cx="2070100" cy="1346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992100" y="7048500"/>
            <a:ext cx="3657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272424"/>
                </a:solidFill>
                <a:latin typeface="Noto Sans CJK KR Medium"/>
              </a:rPr>
              <a:t>STREAMLIT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65100" y="6362700"/>
            <a:ext cx="400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POINT. 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89800" y="6997700"/>
            <a:ext cx="3644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1339"/>
              </a:lnSpc>
            </a:pPr>
            <a:r>
              <a:rPr lang="en-US" sz="2300" b="0" i="0" u="none" strike="noStrike">
                <a:solidFill>
                  <a:srgbClr val="272424"/>
                </a:solidFill>
                <a:latin typeface="Noto Sans CJK KR Medium"/>
              </a:rPr>
              <a:t>AZURE DOCUMENT INTELLIGENCE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62800" y="6362700"/>
            <a:ext cx="400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POINT. 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92100" y="2921000"/>
            <a:ext cx="3657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272424"/>
                </a:solidFill>
                <a:latin typeface="Noto Sans CJK KR Medium"/>
              </a:rPr>
              <a:t>AZURE AI SEARCH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65100" y="2235200"/>
            <a:ext cx="400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POINT. 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89800" y="2921000"/>
            <a:ext cx="36576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272424"/>
                </a:solidFill>
                <a:latin typeface="Noto Sans CJK KR Medium"/>
              </a:rPr>
              <a:t>AZURE OPEN AI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75500" y="2235200"/>
            <a:ext cx="400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>
                <a:solidFill>
                  <a:srgbClr val="8BB2E0"/>
                </a:solidFill>
                <a:latin typeface="Noto Sans CJK KR Bold"/>
              </a:rPr>
              <a:t>POINT. 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3300" y="2476500"/>
            <a:ext cx="5194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구성요소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3800" y="1854200"/>
            <a:ext cx="18034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4000"/>
          </a:blip>
          <a:stretch>
            <a:fillRect/>
          </a:stretch>
        </p:blipFill>
        <p:spPr>
          <a:xfrm>
            <a:off x="660400" y="1358900"/>
            <a:ext cx="16941800" cy="812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0" y="1841500"/>
            <a:ext cx="12458700" cy="741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7000" y="2032000"/>
            <a:ext cx="1676400" cy="167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2700" y="2235200"/>
            <a:ext cx="1485900" cy="965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50800" y="7734300"/>
            <a:ext cx="1219200" cy="1219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39700" y="2235200"/>
            <a:ext cx="1117600" cy="1143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49100" y="4152900"/>
            <a:ext cx="3086100" cy="116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66600" y="5892800"/>
            <a:ext cx="2336800" cy="121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93200" y="6121400"/>
            <a:ext cx="1079500" cy="107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6800" y="2387600"/>
            <a:ext cx="901700" cy="90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64900" y="2387600"/>
            <a:ext cx="901700" cy="901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2877800" y="3327400"/>
            <a:ext cx="901700" cy="901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2877800" y="5194300"/>
            <a:ext cx="9017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20400" y="6350000"/>
            <a:ext cx="901700" cy="901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9194800" y="4533900"/>
            <a:ext cx="901700" cy="901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2903200" y="6972300"/>
            <a:ext cx="901700" cy="901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03300" y="2476500"/>
            <a:ext cx="37465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5800" b="0" i="0" u="none" strike="noStrike">
                <a:solidFill>
                  <a:srgbClr val="272424"/>
                </a:solidFill>
                <a:ea typeface="Noto Sans CJK KR Medium"/>
              </a:rPr>
              <a:t>파이프라인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6200" y="18542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636000" y="3213100"/>
            <a:ext cx="2019300" cy="110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Stremlit:</a:t>
            </a:r>
          </a:p>
          <a:p>
            <a:pPr lvl="0" algn="ctr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RFP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파일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업로드</a:t>
            </a:r>
          </a:p>
          <a:p>
            <a:pPr lvl="0" algn="ctr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결과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노출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189200" y="4368800"/>
            <a:ext cx="20193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Preprocessing + Chunking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06600" y="6108700"/>
            <a:ext cx="24892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AI Search:</a:t>
            </a:r>
          </a:p>
          <a:p>
            <a:pPr lvl="0" algn="l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유사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프로젝트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검색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189200" y="2641600"/>
            <a:ext cx="2019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텍스트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추출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693900" y="8077200"/>
            <a:ext cx="22987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Blob Storage:</a:t>
            </a:r>
          </a:p>
          <a:p>
            <a:pPr lvl="0" algn="l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유사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프로젝트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보관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305800" y="7429500"/>
            <a:ext cx="26289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OPENAI:</a:t>
            </a:r>
          </a:p>
          <a:p>
            <a:pPr lvl="0" algn="ctr">
              <a:lnSpc>
                <a:spcPct val="99600"/>
              </a:lnSpc>
            </a:pP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문서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요약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/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질문</a:t>
            </a:r>
            <a:r>
              <a:rPr lang="en-US" sz="2300" b="1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1" i="0" u="none" strike="noStrike" spc="-100">
                <a:solidFill>
                  <a:srgbClr val="272424"/>
                </a:solidFill>
                <a:ea typeface="Noto Sans CJK KR Light"/>
              </a:rPr>
              <a:t>응답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8216900"/>
            <a:ext cx="11036300" cy="129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34000"/>
          </a:blip>
          <a:stretch>
            <a:fillRect/>
          </a:stretch>
        </p:blipFill>
        <p:spPr>
          <a:xfrm>
            <a:off x="6477000" y="1651000"/>
            <a:ext cx="11023600" cy="129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289300"/>
            <a:ext cx="11023600" cy="129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4940300"/>
            <a:ext cx="11023600" cy="129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6578600"/>
            <a:ext cx="11023600" cy="129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900" y="1612900"/>
            <a:ext cx="2832100" cy="787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039100" y="86741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Streamlit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세션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유지형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멀티탭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UX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45300" y="86360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39100" y="70358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프롬프트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FP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보정계수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판단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45300" y="69977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9100" y="53848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질문응답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RAG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45300" y="53467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9100" y="37465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Document Intelligence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OCR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파이프라인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45300" y="37084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39100" y="2108200"/>
            <a:ext cx="88011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LLM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요약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+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벡터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검색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기반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유사도</a:t>
            </a:r>
            <a:r>
              <a:rPr lang="en-US" sz="24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400" b="0" i="0" u="none" strike="noStrike" spc="-100">
                <a:solidFill>
                  <a:srgbClr val="272424"/>
                </a:solidFill>
                <a:ea typeface="Noto Sans CJK KR Regular"/>
              </a:rPr>
              <a:t>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45300" y="20701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72424"/>
                </a:solidFill>
                <a:latin typeface="Noto Sans CJK KR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3300" y="2476500"/>
            <a:ext cx="5194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기술적</a:t>
            </a:r>
            <a:r>
              <a:rPr lang="en-US" sz="60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6000" b="0" i="0" u="none" strike="noStrike">
                <a:solidFill>
                  <a:srgbClr val="272424"/>
                </a:solidFill>
                <a:ea typeface="Noto Sans CJK KR Medium"/>
              </a:rPr>
              <a:t>특징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6200" y="18415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05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300" y="6667500"/>
            <a:ext cx="117094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300" y="5422900"/>
            <a:ext cx="11709400" cy="1054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300" y="4178300"/>
            <a:ext cx="11709400" cy="1054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000500" y="6997700"/>
            <a:ext cx="10071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3.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제안서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자동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초안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생성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기능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추가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00500" y="5753100"/>
            <a:ext cx="10071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2.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멀티모달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(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도면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이미지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등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Light"/>
              </a:rPr>
              <a:t>포함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Light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00500" y="4521200"/>
            <a:ext cx="10071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1.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더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많은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실데이터로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인덱스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보강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및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퀄리티</a:t>
            </a:r>
            <a:r>
              <a:rPr lang="en-US" sz="2300" b="0" i="0" u="none" strike="noStrike" spc="-100">
                <a:solidFill>
                  <a:srgbClr val="272424"/>
                </a:solidFill>
                <a:latin typeface="Noto Sans CJK KR Regular"/>
              </a:rPr>
              <a:t> </a:t>
            </a:r>
            <a:r>
              <a:rPr lang="ko-KR" sz="2300" b="0" i="0" u="none" strike="noStrike" spc="-100">
                <a:solidFill>
                  <a:srgbClr val="272424"/>
                </a:solidFill>
                <a:ea typeface="Noto Sans CJK KR Regular"/>
              </a:rPr>
              <a:t>확보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61000" y="2603500"/>
            <a:ext cx="10350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4500" b="0" i="0" u="none" strike="noStrike">
                <a:solidFill>
                  <a:srgbClr val="272424"/>
                </a:solidFill>
                <a:ea typeface="Noto Sans CJK KR Medium"/>
              </a:rPr>
              <a:t>향후</a:t>
            </a:r>
            <a:r>
              <a:rPr lang="en-US" sz="45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4500" b="0" i="0" u="none" strike="noStrike">
                <a:solidFill>
                  <a:srgbClr val="272424"/>
                </a:solidFill>
                <a:ea typeface="Noto Sans CJK KR Medium"/>
              </a:rPr>
              <a:t>확장</a:t>
            </a:r>
            <a:r>
              <a:rPr lang="en-US" sz="4500" b="0" i="0" u="none" strike="noStrike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4500" b="0" i="0" u="none" strike="noStrike">
                <a:solidFill>
                  <a:srgbClr val="272424"/>
                </a:solidFill>
                <a:ea typeface="Noto Sans CJK KR Medium"/>
              </a:rPr>
              <a:t>아이디어</a:t>
            </a:r>
            <a:r>
              <a:rPr lang="en-US" sz="4500" b="0" i="0" u="none" strike="noStrike">
                <a:solidFill>
                  <a:srgbClr val="272424"/>
                </a:solidFill>
                <a:latin typeface="Noto Sans CJK KR Medium"/>
              </a:rPr>
              <a:t>(feat. </a:t>
            </a:r>
            <a:r>
              <a:rPr lang="ko-KR" sz="4500" b="0" i="0" u="none" strike="noStrike">
                <a:solidFill>
                  <a:srgbClr val="272424"/>
                </a:solidFill>
                <a:ea typeface="Noto Sans CJK KR Medium"/>
              </a:rPr>
              <a:t>아쉬운점</a:t>
            </a:r>
            <a:r>
              <a:rPr lang="en-US" sz="4500" b="0" i="0" u="none" strike="noStrike">
                <a:solidFill>
                  <a:srgbClr val="272424"/>
                </a:solidFill>
                <a:latin typeface="Noto Sans CJK KR Medium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9300" y="2590800"/>
            <a:ext cx="2832100" cy="787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33800" y="2819400"/>
            <a:ext cx="1498600" cy="33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272424"/>
                </a:solidFill>
                <a:latin typeface="Noto Sans CJK KR Medium"/>
              </a:rPr>
              <a:t>CHAPTER 06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>
            <a:alphaModFix amt="34000"/>
          </a:blip>
          <a:stretch>
            <a:fillRect/>
          </a:stretch>
        </p:blipFill>
        <p:spPr>
          <a:xfrm>
            <a:off x="889000" y="8267700"/>
            <a:ext cx="16611600" cy="1193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0000" y="8636000"/>
            <a:ext cx="457200" cy="457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90700" y="8648700"/>
            <a:ext cx="147955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업로드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한번으로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A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부터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Z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까지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제안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작업에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도움을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주는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'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제안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도우미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 </a:t>
            </a:r>
            <a:r>
              <a:rPr lang="ko-KR" sz="2600" b="0" i="0" u="none" strike="noStrike" spc="-100">
                <a:solidFill>
                  <a:srgbClr val="272424"/>
                </a:solidFill>
                <a:ea typeface="Noto Sans CJK KR Medium"/>
              </a:rPr>
              <a:t>플랫폼</a:t>
            </a:r>
            <a:r>
              <a:rPr lang="en-US" sz="2600" b="0" i="0" u="none" strike="noStrike" spc="-100">
                <a:solidFill>
                  <a:srgbClr val="272424"/>
                </a:solidFill>
                <a:latin typeface="Noto Sans CJK KR Medium"/>
              </a:rPr>
              <a:t>'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114300"/>
            <a:ext cx="18618200" cy="91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194300" y="279400"/>
            <a:ext cx="7899400" cy="22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1300" spc="200" dirty="0">
                <a:solidFill>
                  <a:srgbClr val="9E9E9E"/>
                </a:solidFill>
                <a:latin typeface="Noto Sans CJK KR Regular"/>
              </a:rPr>
              <a:t>KTDS</a:t>
            </a:r>
            <a:endParaRPr lang="en-US" sz="1300" b="0" i="0" u="none" strike="noStrike" spc="200" dirty="0">
              <a:solidFill>
                <a:srgbClr val="9E9E9E"/>
              </a:solidFill>
              <a:latin typeface="Noto Sans CJK KR Regular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4114800" y="4305300"/>
            <a:ext cx="10045700" cy="198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en-US" sz="8800" b="0" i="0" u="none" strike="noStrike" dirty="0" smtClean="0">
                <a:solidFill>
                  <a:srgbClr val="272424"/>
                </a:solidFill>
                <a:latin typeface="Noto Sans CJK KR Regular"/>
              </a:rPr>
              <a:t>THANK YOU</a:t>
            </a:r>
            <a:endParaRPr lang="en-US" sz="8800" b="0" i="0" u="none" strike="noStrike" dirty="0">
              <a:solidFill>
                <a:srgbClr val="272424"/>
              </a:solidFill>
              <a:latin typeface="Noto Sans CJK KR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3847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299</Words>
  <Application>Microsoft Office PowerPoint</Application>
  <PresentationFormat>사용자 지정</PresentationFormat>
  <Paragraphs>96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Noto Sans CJK KR Light</vt:lpstr>
      <vt:lpstr>Noto Sans CJK KR Medium</vt:lpstr>
      <vt:lpstr>Calibri</vt:lpstr>
      <vt:lpstr>Noto Sans CJK KR Regular</vt:lpstr>
      <vt:lpstr>Noto Sans CJK KR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Microsoft 계정</cp:lastModifiedBy>
  <cp:revision>2</cp:revision>
  <dcterms:created xsi:type="dcterms:W3CDTF">2006-08-16T00:00:00Z</dcterms:created>
  <dcterms:modified xsi:type="dcterms:W3CDTF">2025-06-19T10:19:02Z</dcterms:modified>
</cp:coreProperties>
</file>